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휴먼모음T" panose="02030504000101010101" pitchFamily="18" charset="-127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953" t="7777" r="3236" b="1376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-112633" y="-324504"/>
            <a:ext cx="18513265" cy="10753035"/>
            <a:chOff x="0" y="-57150"/>
            <a:chExt cx="4875922" cy="28320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75922" cy="2774925"/>
            </a:xfrm>
            <a:custGeom>
              <a:avLst/>
              <a:gdLst/>
              <a:ahLst/>
              <a:cxnLst/>
              <a:rect l="l" t="t" r="r" b="b"/>
              <a:pathLst>
                <a:path w="4875922" h="2774925">
                  <a:moveTo>
                    <a:pt x="0" y="0"/>
                  </a:moveTo>
                  <a:lnTo>
                    <a:pt x="4875922" y="0"/>
                  </a:lnTo>
                  <a:lnTo>
                    <a:pt x="4875922" y="2774925"/>
                  </a:lnTo>
                  <a:lnTo>
                    <a:pt x="0" y="2774925"/>
                  </a:lnTo>
                  <a:close/>
                </a:path>
              </a:pathLst>
            </a:custGeom>
            <a:solidFill>
              <a:srgbClr val="AB9E9C">
                <a:alpha val="2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sp>
        <p:nvSpPr>
          <p:cNvPr id="6" name="AutoShape 6"/>
          <p:cNvSpPr/>
          <p:nvPr/>
        </p:nvSpPr>
        <p:spPr>
          <a:xfrm>
            <a:off x="1028700" y="9472934"/>
            <a:ext cx="16365656" cy="0"/>
          </a:xfrm>
          <a:prstGeom prst="line">
            <a:avLst/>
          </a:prstGeom>
          <a:ln w="19050" cap="flat">
            <a:solidFill>
              <a:srgbClr val="66565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300676" y="4410075"/>
            <a:ext cx="17686649" cy="1419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50"/>
              </a:lnSpc>
            </a:pPr>
            <a:r>
              <a:rPr lang="en-US" sz="9000" spc="-359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제휴사의</a:t>
            </a:r>
            <a:r>
              <a:rPr lang="en-US" sz="9000" spc="-359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9000" spc="-359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L.Pay</a:t>
            </a:r>
            <a:r>
              <a:rPr lang="en-US" sz="9000" spc="-359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9000" spc="-359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사용량을</a:t>
            </a:r>
            <a:r>
              <a:rPr lang="en-US" sz="9000" spc="-359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9000" spc="-359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늘려보자</a:t>
            </a:r>
            <a:endParaRPr lang="en-US" sz="9000" spc="-359" dirty="0">
              <a:solidFill>
                <a:srgbClr val="704F48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144166" y="8202934"/>
            <a:ext cx="12250190" cy="1270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250"/>
              </a:lnSpc>
            </a:pPr>
            <a:r>
              <a:rPr lang="en-US" sz="5000" spc="-10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Team DSLR</a:t>
            </a:r>
          </a:p>
          <a:p>
            <a:pPr algn="r">
              <a:lnSpc>
                <a:spcPts val="3750"/>
              </a:lnSpc>
            </a:pPr>
            <a:r>
              <a:rPr lang="en-US" sz="3000" spc="-60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한양대학교</a:t>
            </a:r>
            <a:r>
              <a:rPr lang="en-US" sz="3000" spc="-6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000" spc="-60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데이터사이언스학과</a:t>
            </a:r>
            <a:r>
              <a:rPr lang="en-US" sz="3000" spc="-6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000" spc="-60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백유진</a:t>
            </a:r>
            <a:r>
              <a:rPr lang="en-US" sz="3000" spc="-6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en-US" sz="3000" spc="-60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채예진</a:t>
            </a:r>
            <a:r>
              <a:rPr lang="en-US" sz="3000" spc="-6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최윤선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499118" y="642303"/>
            <a:ext cx="4956182" cy="8925882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874400" y="642303"/>
            <a:ext cx="4919912" cy="8925882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667666" y="3013554"/>
            <a:ext cx="6309912" cy="3562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3619" lvl="1" indent="-306810">
              <a:lnSpc>
                <a:spcPts val="3979"/>
              </a:lnSpc>
              <a:buFont typeface="Arial"/>
              <a:buChar char="•"/>
            </a:pPr>
            <a:r>
              <a:rPr lang="en-US" sz="2842" spc="14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고객의 과거 구매 정보에 기반하여 고객 맞춤 추천 상품과 함께 해당 고객의 등급/나이대/성별을 고려한 추천 상품의 중분류 품목을 띄워준다.</a:t>
            </a:r>
          </a:p>
          <a:p>
            <a:pPr marL="613619" lvl="1" indent="-306810" algn="l">
              <a:lnSpc>
                <a:spcPts val="3979"/>
              </a:lnSpc>
              <a:spcBef>
                <a:spcPct val="0"/>
              </a:spcBef>
              <a:buFont typeface="Arial"/>
              <a:buChar char="•"/>
            </a:pPr>
            <a:r>
              <a:rPr lang="en-US" sz="2842" spc="14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원하는 중분류 품목을 클릭하면, 중분류에 해당하는 소분류 품목의 다양한 상품들을 추천해 준다.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7666" y="733425"/>
            <a:ext cx="6412353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 전략 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45605" y="2171550"/>
            <a:ext cx="38843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개인 맞춤형 마케팅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8600" y="10059352"/>
            <a:ext cx="8658551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0"/>
              </a:lnSpc>
            </a:pP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참고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사이트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엘포인트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모바일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어플리케이션</a:t>
            </a:r>
            <a:endParaRPr lang="en-US" sz="2400" spc="-60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791200" y="9022080"/>
            <a:ext cx="1707918" cy="4117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&lt;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예시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화면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568184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5291" y="4187771"/>
            <a:ext cx="5469439" cy="3457575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667666" y="733425"/>
            <a:ext cx="6412353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 전략 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45605" y="2171550"/>
            <a:ext cx="38843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근거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89875" y="7628955"/>
            <a:ext cx="3410467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</a:pPr>
            <a:r>
              <a:rPr lang="en-US" sz="2400" spc="-6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&lt;고객 별 구매 횟수 분포&gt;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184730" y="4092521"/>
            <a:ext cx="11956637" cy="4222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0"/>
              </a:lnSpc>
            </a:pP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-&gt;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고객별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횟수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분포의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50%에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해당하는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88번을 그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기준으로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정함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(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왼쪽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그림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참조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  <a:p>
            <a:pPr>
              <a:lnSpc>
                <a:spcPts val="3720"/>
              </a:lnSpc>
            </a:pP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-&gt; 88번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이상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각각의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내역을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시간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순대로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정렬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후 80%는 train set, 20%는 test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set으로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사용</a:t>
            </a:r>
            <a:endParaRPr lang="en-US" sz="2000" spc="-60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lnSpc>
                <a:spcPts val="3720"/>
              </a:lnSpc>
            </a:pP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-&gt;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개인별로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train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set에서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가장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많이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구매한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소분류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품목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3개와 test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set의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구매가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얼마나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관련이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있는지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파악</a:t>
            </a:r>
            <a:endParaRPr lang="en-US" sz="2000" spc="-60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lnSpc>
                <a:spcPts val="3720"/>
              </a:lnSpc>
            </a:pP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-&gt; 약 57.2%, 즉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과거의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top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내역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3개 중 1~2개는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최근에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다시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구매하는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흐름이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존재함</a:t>
            </a:r>
            <a:endParaRPr lang="en-US" sz="2000" spc="-60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lnSpc>
                <a:spcPts val="3720"/>
              </a:lnSpc>
            </a:pP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-&gt;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전체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소분류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품목이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1932개라는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것을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고려했을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때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과거의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구매가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최근에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영향을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미친다는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의미이므로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</a:p>
          <a:p>
            <a:pPr>
              <a:lnSpc>
                <a:spcPts val="3720"/>
              </a:lnSpc>
            </a:pP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    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과거의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내역을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분석하여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해당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고객에게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추천한다면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더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확실한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구매로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이어질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수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있을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것으로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판단</a:t>
            </a:r>
            <a:endParaRPr lang="en-US" sz="2000" spc="-60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lnSpc>
                <a:spcPts val="3720"/>
              </a:lnSpc>
            </a:pPr>
            <a:endParaRPr lang="en-US" sz="2000" spc="-60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lnSpc>
                <a:spcPts val="3720"/>
              </a:lnSpc>
            </a:pP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-&gt;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내역이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많이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존재하는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고객에게도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자신과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같은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등급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나이대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성별의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고객들이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어떤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상품을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자주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</a:p>
          <a:p>
            <a:pPr>
              <a:lnSpc>
                <a:spcPts val="3720"/>
              </a:lnSpc>
            </a:pP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    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구매하는지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보여주는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것은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의미가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0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있을</a:t>
            </a:r>
            <a:r>
              <a:rPr lang="en-US" sz="20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것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15291" y="3057375"/>
            <a:ext cx="16505909" cy="4764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29"/>
              </a:lnSpc>
            </a:pP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일정량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이상의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내역이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존재하는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고객들을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대상으로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구매내역을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분석함으로써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내역에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특별한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흐름이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존재하는지</a:t>
            </a:r>
            <a:r>
              <a:rPr lang="en-US" sz="2599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파악</a:t>
            </a:r>
            <a:endParaRPr lang="en-US" sz="2599" spc="-64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667666" y="3013554"/>
            <a:ext cx="11471694" cy="847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 spc="1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 내역이 별로 존재하지 않는 고객과 신규고객은 개인화 마케팅의 의미가 그만큼 적을 것 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1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-&gt; 고객의 등급, 나이, 성별을 고려한 상품 추천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7666" y="733425"/>
            <a:ext cx="6412353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</a:t>
            </a:r>
            <a:r>
              <a:rPr lang="en-US" sz="850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8500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전략</a:t>
            </a:r>
            <a:r>
              <a:rPr lang="en-US" sz="850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45605" y="2171550"/>
            <a:ext cx="7698395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등급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나이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성별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별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&amp;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예시</a:t>
            </a:r>
            <a:endParaRPr lang="en-US" sz="3600" spc="-72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45605" y="4276569"/>
            <a:ext cx="9616134" cy="4765838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1438672" y="7685567"/>
            <a:ext cx="6696928" cy="9823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29"/>
              </a:lnSpc>
            </a:pP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'</a:t>
            </a: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식당'이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추천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상품으로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뜰 </a:t>
            </a: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경우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해당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식당에서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</a:p>
          <a:p>
            <a:pPr>
              <a:lnSpc>
                <a:spcPts val="4029"/>
              </a:lnSpc>
            </a:pP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사용할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수 </a:t>
            </a: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있는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쿠폰이나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상품권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품목을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4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추천하도록</a:t>
            </a:r>
            <a:r>
              <a:rPr lang="en-US" sz="2400" spc="-64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함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050829" y="3070704"/>
            <a:ext cx="4260913" cy="3888374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838839" y="3070704"/>
            <a:ext cx="4144494" cy="3888374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66775" y="3013554"/>
            <a:ext cx="6412353" cy="1719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주기가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짧을수록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금액이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큼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==&gt;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빠른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시일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안에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다시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해당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제휴사를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방문하여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이용할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수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있도록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고객의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평균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주기가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지나면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문자로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홍보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메세지를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발송한다</a:t>
            </a:r>
            <a:endParaRPr lang="en-US" sz="2399" spc="11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67666" y="733425"/>
            <a:ext cx="6412353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</a:t>
            </a:r>
            <a:r>
              <a:rPr lang="en-US" sz="850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8500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전략</a:t>
            </a:r>
            <a:r>
              <a:rPr lang="en-US" sz="850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45605" y="2171550"/>
            <a:ext cx="873568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주기와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금액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간의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연관성</a:t>
            </a:r>
            <a:endParaRPr lang="en-US" sz="3600" spc="-72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914478" y="7244828"/>
            <a:ext cx="3048922" cy="4117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&lt;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예시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1.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C01&gt;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644278" y="7244828"/>
            <a:ext cx="3048921" cy="4117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&lt;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예시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1.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C02&gt;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663521" y="3070704"/>
            <a:ext cx="7768799" cy="3258645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667666" y="3013554"/>
            <a:ext cx="6537439" cy="2155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2399" spc="1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B~E의 제휴사를 이용한 고객들을 대상으로 각 제휴사마다 개인의 평균 이용 주기를 계산한다.</a:t>
            </a:r>
          </a:p>
          <a:p>
            <a:pPr marL="518160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 spc="1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 일자 이후 해당 이용 주기가 다가오면 문자 및 이메일을 통해 쿠폰과 함께 광고 메세지를 발송한다.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7666" y="733425"/>
            <a:ext cx="6412353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 전략 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45605" y="2171550"/>
            <a:ext cx="873568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개인의 제휴사 이용 주기를 이용한 마케팅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43626" y="6449872"/>
            <a:ext cx="5453574" cy="4117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&lt;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예시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-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고객의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별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평균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주기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6775" y="7762687"/>
            <a:ext cx="12782071" cy="1671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5275" lvl="1" indent="-257637">
              <a:lnSpc>
                <a:spcPts val="3341"/>
              </a:lnSpc>
              <a:buFont typeface="Arial"/>
              <a:buChar char="•"/>
            </a:pPr>
            <a:r>
              <a:rPr lang="en-US" sz="2386" spc="1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예시 1) M999770689고객이 B01  제휴사를 마지막으로 이용한 날로부터 22일이 지나면 홍보 메세지를 발송한다</a:t>
            </a:r>
          </a:p>
          <a:p>
            <a:pPr marL="515275" lvl="1" indent="-257637" algn="l">
              <a:lnSpc>
                <a:spcPts val="3341"/>
              </a:lnSpc>
              <a:spcBef>
                <a:spcPct val="0"/>
              </a:spcBef>
              <a:buFont typeface="Arial"/>
              <a:buChar char="•"/>
            </a:pPr>
            <a:r>
              <a:rPr lang="en-US" sz="2386" spc="1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예시 2) M999962961 고객이 D01 제휴사를 마지막으로 이용한 날로부터 62일이 지나면 홍보 메세지를 발송한다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66775" y="3628875"/>
            <a:ext cx="4552326" cy="315627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817619" y="0"/>
            <a:ext cx="3785946" cy="9927592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715291" y="6932579"/>
            <a:ext cx="5046017" cy="2155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-&gt;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제휴사를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이용한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경험이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있는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적어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과거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내역이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없는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경우가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많으므로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나이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성별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등급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별로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제휴사의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평균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주기를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참고하여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홍보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문자를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발송한다</a:t>
            </a:r>
            <a:endParaRPr lang="en-US" sz="2399" spc="11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67666" y="733425"/>
            <a:ext cx="6412353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 전략 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45605" y="2062012"/>
            <a:ext cx="7698395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 spc="-7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 이력이 한 번 밖에 없을 경우</a:t>
            </a:r>
          </a:p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 나이/성별/등급 별 평균 이용 주기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834359" y="7351679"/>
            <a:ext cx="4755843" cy="1719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예시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)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만약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이전에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B01을 한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번만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이용했던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u="sng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20대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u="sng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General </a:t>
            </a:r>
            <a:r>
              <a:rPr lang="en-US" sz="2399" u="sng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등급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u="sng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남성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있다면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55일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후에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재방문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메세지를</a:t>
            </a:r>
            <a:r>
              <a:rPr lang="en-US" sz="2399" spc="11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399" spc="11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보낸다</a:t>
            </a:r>
            <a:endParaRPr lang="en-US" sz="2399" spc="11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623994" y="5019675"/>
            <a:ext cx="912048" cy="22708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65"/>
              </a:lnSpc>
              <a:spcBef>
                <a:spcPct val="0"/>
              </a:spcBef>
            </a:pPr>
            <a:r>
              <a:rPr lang="en-US" sz="6475" spc="3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&gt;&gt;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550145" y="3370859"/>
            <a:ext cx="3354902" cy="3354888"/>
            <a:chOff x="0" y="0"/>
            <a:chExt cx="6350000" cy="63499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7466549" y="3370859"/>
            <a:ext cx="3354902" cy="3354888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32901" r="-32901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3385037" y="3370859"/>
            <a:ext cx="3354902" cy="3354888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sp>
        <p:nvSpPr>
          <p:cNvPr id="11" name="AutoShape 11"/>
          <p:cNvSpPr/>
          <p:nvPr/>
        </p:nvSpPr>
        <p:spPr>
          <a:xfrm>
            <a:off x="1550145" y="7777435"/>
            <a:ext cx="3354902" cy="0"/>
          </a:xfrm>
          <a:prstGeom prst="line">
            <a:avLst/>
          </a:prstGeom>
          <a:ln w="19050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>
            <a:off x="7466549" y="7777435"/>
            <a:ext cx="3354902" cy="0"/>
          </a:xfrm>
          <a:prstGeom prst="line">
            <a:avLst/>
          </a:prstGeom>
          <a:ln w="19050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13385037" y="7777435"/>
            <a:ext cx="3354902" cy="0"/>
          </a:xfrm>
          <a:prstGeom prst="line">
            <a:avLst/>
          </a:prstGeom>
          <a:ln w="19050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030784" y="7116272"/>
            <a:ext cx="439362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79"/>
              </a:lnSpc>
              <a:spcBef>
                <a:spcPct val="0"/>
              </a:spcBef>
            </a:pPr>
            <a:r>
              <a:rPr lang="en-US" sz="3399" spc="-84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온라인 마케팅 활성화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080018" y="8015560"/>
            <a:ext cx="4393625" cy="1362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39"/>
              </a:lnSpc>
              <a:spcBef>
                <a:spcPct val="0"/>
              </a:spcBef>
            </a:pPr>
            <a:r>
              <a:rPr lang="en-US" sz="2599" spc="-5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기존 고객 구매 데이터를 바탕으로 신규 고객에게도 맞춤 서비스를 제공할 수 있다.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947188" y="7116272"/>
            <a:ext cx="439362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79"/>
              </a:lnSpc>
              <a:spcBef>
                <a:spcPct val="0"/>
              </a:spcBef>
            </a:pPr>
            <a:r>
              <a:rPr lang="en-US" sz="3399" spc="-84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신규 고객 맞춤 서비스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865675" y="7116272"/>
            <a:ext cx="439362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79"/>
              </a:lnSpc>
              <a:spcBef>
                <a:spcPct val="0"/>
              </a:spcBef>
            </a:pPr>
            <a:r>
              <a:rPr lang="en-US" sz="3399" spc="-84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기존 서비스 개선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67666" y="733425"/>
            <a:ext cx="6412353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결론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45605" y="2171550"/>
            <a:ext cx="873568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기대 효과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55600" y="8015560"/>
            <a:ext cx="4143993" cy="1361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39"/>
              </a:lnSpc>
              <a:spcBef>
                <a:spcPct val="0"/>
              </a:spcBef>
            </a:pPr>
            <a:r>
              <a:rPr lang="en-US" sz="2599" spc="-5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&lt;엘포인트&gt; 어플리케이션 UI 개선을 통해 온라인 마케팅을 활성화한다.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865675" y="8015560"/>
            <a:ext cx="4393625" cy="1361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39"/>
              </a:lnSpc>
              <a:spcBef>
                <a:spcPct val="0"/>
              </a:spcBef>
            </a:pPr>
            <a:r>
              <a:rPr lang="en-US" sz="2599" spc="-5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 구매 패턴을 분석하여 기존 서비스 개선에 유용하게 사용할 수 있다.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3309" t="12974" r="225" b="560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724816" y="4510865"/>
            <a:ext cx="7921739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50"/>
              </a:lnSpc>
            </a:pPr>
            <a:r>
              <a:rPr lang="en-US" sz="900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348297" y="6052813"/>
            <a:ext cx="15739043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0660" y="5890888"/>
            <a:ext cx="323850" cy="3238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6873462" y="5890888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2866267" y="5890888"/>
            <a:ext cx="323850" cy="3238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sp>
        <p:nvSpPr>
          <p:cNvPr id="9" name="AutoShape 9"/>
          <p:cNvSpPr/>
          <p:nvPr/>
        </p:nvSpPr>
        <p:spPr>
          <a:xfrm rot="5400000">
            <a:off x="527345" y="6888053"/>
            <a:ext cx="1670480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rot="5400000">
            <a:off x="6200147" y="6888053"/>
            <a:ext cx="1670480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rot="5400000">
            <a:off x="12192953" y="6888053"/>
            <a:ext cx="1670480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1524510" y="6233788"/>
            <a:ext cx="31829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EDA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24510" y="6924033"/>
            <a:ext cx="3182930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 spc="-103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데이터 셋 설명</a:t>
            </a:r>
          </a:p>
          <a:p>
            <a:pPr marL="0" lvl="0" indent="0">
              <a:lnSpc>
                <a:spcPts val="3639"/>
              </a:lnSpc>
              <a:spcBef>
                <a:spcPct val="0"/>
              </a:spcBef>
            </a:pPr>
            <a:r>
              <a:rPr lang="en-US" sz="2599" spc="-103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주제 선정 이유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202075" y="6233788"/>
            <a:ext cx="31829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모델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197312" y="6924033"/>
            <a:ext cx="3182930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39"/>
              </a:lnSpc>
              <a:spcBef>
                <a:spcPct val="0"/>
              </a:spcBef>
            </a:pPr>
            <a:r>
              <a:rPr lang="en-US" sz="2599" spc="-103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모델 설명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94880" y="6233788"/>
            <a:ext cx="31829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 전략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67666" y="733425"/>
            <a:ext cx="7921739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CONTENTS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67666" y="1828496"/>
            <a:ext cx="17425331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세부 주제: 롯데멤버스 제휴사의 엘페이 이용 고객을 늘리기 위한 개인화 마케팅 전략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190116" y="6924033"/>
            <a:ext cx="3897219" cy="1361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 spc="-103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상품</a:t>
            </a:r>
            <a:r>
              <a:rPr lang="en-US" sz="2599" spc="-103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103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추천</a:t>
            </a:r>
            <a:r>
              <a:rPr lang="en-US" sz="2599" spc="-103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103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</a:t>
            </a:r>
            <a:endParaRPr lang="en-US" sz="2599" spc="-103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lnSpc>
                <a:spcPts val="3639"/>
              </a:lnSpc>
            </a:pPr>
            <a:r>
              <a:rPr lang="en-US" sz="2599" spc="-103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나이</a:t>
            </a:r>
            <a:r>
              <a:rPr lang="en-US" sz="2599" spc="-103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en-US" sz="2599" spc="-103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성별</a:t>
            </a:r>
            <a:r>
              <a:rPr lang="en-US" sz="2599" spc="-103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/</a:t>
            </a:r>
            <a:r>
              <a:rPr lang="ko-KR" altLang="en-US" sz="2599" spc="-103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등급</a:t>
            </a:r>
            <a:r>
              <a:rPr lang="en-US" sz="2599" spc="-103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별 </a:t>
            </a:r>
            <a:r>
              <a:rPr lang="en-US" sz="2599" spc="-103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</a:t>
            </a:r>
            <a:endParaRPr lang="en-US" sz="2599" spc="-103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0" lvl="0" indent="0">
              <a:lnSpc>
                <a:spcPts val="3639"/>
              </a:lnSpc>
              <a:spcBef>
                <a:spcPct val="0"/>
              </a:spcBef>
            </a:pPr>
            <a:r>
              <a:rPr lang="en-US" sz="2599" spc="-103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</a:t>
            </a:r>
            <a:r>
              <a:rPr lang="en-US" sz="2599" spc="-103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별 </a:t>
            </a:r>
            <a:r>
              <a:rPr lang="en-US" sz="2599" spc="-103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2599" spc="-103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103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주기</a:t>
            </a:r>
            <a:r>
              <a:rPr lang="en-US" sz="2599" spc="-103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599" spc="-103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</a:t>
            </a:r>
            <a:endParaRPr lang="en-US" sz="2599" spc="-103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sp>
        <p:nvSpPr>
          <p:cNvPr id="5" name="AutoShape 5"/>
          <p:cNvSpPr/>
          <p:nvPr/>
        </p:nvSpPr>
        <p:spPr>
          <a:xfrm>
            <a:off x="11404580" y="7858446"/>
            <a:ext cx="3898402" cy="0"/>
          </a:xfrm>
          <a:prstGeom prst="line">
            <a:avLst/>
          </a:prstGeom>
          <a:ln w="19050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08620" y="2975050"/>
            <a:ext cx="6090321" cy="4072823"/>
          </a:xfrm>
          <a:prstGeom prst="rect">
            <a:avLst/>
          </a:prstGeom>
        </p:spPr>
      </p:pic>
      <p:sp>
        <p:nvSpPr>
          <p:cNvPr id="9" name="AutoShape 9"/>
          <p:cNvSpPr/>
          <p:nvPr/>
        </p:nvSpPr>
        <p:spPr>
          <a:xfrm>
            <a:off x="2697978" y="7858446"/>
            <a:ext cx="3898402" cy="0"/>
          </a:xfrm>
          <a:prstGeom prst="line">
            <a:avLst/>
          </a:prstGeom>
          <a:ln w="19050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902313" y="2975050"/>
            <a:ext cx="6202080" cy="4072823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746238" y="7228848"/>
            <a:ext cx="5215085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  <a:spcBef>
                <a:spcPct val="0"/>
              </a:spcBef>
            </a:pPr>
            <a:r>
              <a:rPr lang="en-US" sz="3200" spc="-8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on/offline </a:t>
            </a:r>
            <a:r>
              <a:rPr lang="en-US" sz="3200" spc="-8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</a:t>
            </a:r>
            <a:r>
              <a:rPr lang="en-US" sz="3200" spc="-8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200" spc="-8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3200" spc="-8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200" spc="-8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</a:t>
            </a:r>
            <a:r>
              <a:rPr lang="en-US" sz="3200" spc="-8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수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951603" y="8004810"/>
            <a:ext cx="4804355" cy="1283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48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online보다 offline에서 </a:t>
            </a:r>
          </a:p>
          <a:p>
            <a:pPr algn="ctr">
              <a:lnSpc>
                <a:spcPts val="3359"/>
              </a:lnSpc>
            </a:pPr>
            <a:r>
              <a:rPr lang="en-US" sz="2400" spc="-48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제휴사를 이용하는 고객의 수가 많았음.</a:t>
            </a:r>
          </a:p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399" spc="-47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(1: offline / 2: online)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67666" y="733425"/>
            <a:ext cx="2696177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EDA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45605" y="2171550"/>
            <a:ext cx="11320551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on/offline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수 (2, 3번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데이터셋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사용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039637" y="7228848"/>
            <a:ext cx="5215085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  <a:spcBef>
                <a:spcPct val="0"/>
              </a:spcBef>
            </a:pPr>
            <a:r>
              <a:rPr lang="en-US" sz="3200" spc="-8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on/offline 유통사 이용 고객 수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245002" y="8004810"/>
            <a:ext cx="4804355" cy="1283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48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online보다</a:t>
            </a:r>
            <a:r>
              <a:rPr lang="en-US" sz="2400" spc="-48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48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offline에서</a:t>
            </a:r>
            <a:r>
              <a:rPr lang="en-US" sz="2400" spc="-48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</a:p>
          <a:p>
            <a:pPr algn="ctr">
              <a:lnSpc>
                <a:spcPts val="3359"/>
              </a:lnSpc>
            </a:pPr>
            <a:r>
              <a:rPr lang="en-US" sz="2400" spc="-48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유통사를</a:t>
            </a:r>
            <a:r>
              <a:rPr lang="en-US" sz="2400" spc="-48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48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이용하는</a:t>
            </a:r>
            <a:r>
              <a:rPr lang="en-US" sz="2400" spc="-48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48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고객의</a:t>
            </a:r>
            <a:r>
              <a:rPr lang="en-US" sz="2400" spc="-48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48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수가</a:t>
            </a:r>
            <a:r>
              <a:rPr lang="en-US" sz="2400" spc="-48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48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많았음</a:t>
            </a:r>
            <a:r>
              <a:rPr lang="en-US" sz="2400" spc="-48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399" spc="-47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(1: offline / 2: online)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sp>
        <p:nvSpPr>
          <p:cNvPr id="5" name="AutoShape 5"/>
          <p:cNvSpPr/>
          <p:nvPr/>
        </p:nvSpPr>
        <p:spPr>
          <a:xfrm>
            <a:off x="10937225" y="7896112"/>
            <a:ext cx="3898402" cy="0"/>
          </a:xfrm>
          <a:prstGeom prst="line">
            <a:avLst/>
          </a:prstGeom>
          <a:ln w="19050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3282734" y="7858446"/>
            <a:ext cx="3898402" cy="0"/>
          </a:xfrm>
          <a:prstGeom prst="line">
            <a:avLst/>
          </a:prstGeom>
          <a:ln w="19050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41099" y="3213690"/>
            <a:ext cx="5581674" cy="374802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031541" y="3157487"/>
            <a:ext cx="3940680" cy="3748025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9685803" y="7248412"/>
            <a:ext cx="6632156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  <a:spcBef>
                <a:spcPct val="0"/>
              </a:spcBef>
            </a:pPr>
            <a:r>
              <a:rPr lang="en-US" sz="3200" spc="-8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유통사 및 제휴사 별 L.Pay 이용 고객 수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624393" y="7228848"/>
            <a:ext cx="5215085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  <a:spcBef>
                <a:spcPct val="0"/>
              </a:spcBef>
            </a:pPr>
            <a:r>
              <a:rPr lang="en-US" sz="3200" spc="-8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on/offline L.Pay 이용 고객 수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485127" y="8023427"/>
            <a:ext cx="5361774" cy="1283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-48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롯데 멤버스 제휴사보다 비제휴사(L01)에서 </a:t>
            </a:r>
          </a:p>
          <a:p>
            <a:pPr marL="0" lvl="0" indent="0" algn="just">
              <a:lnSpc>
                <a:spcPts val="3359"/>
              </a:lnSpc>
              <a:spcBef>
                <a:spcPct val="0"/>
              </a:spcBef>
            </a:pPr>
            <a:r>
              <a:rPr lang="en-US" sz="2399" spc="-47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L.Pay를 사용하는 고객의 수가 두 번째로 많았음.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829758" y="8004810"/>
            <a:ext cx="4804355" cy="1283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48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offline보다 online에서 </a:t>
            </a:r>
          </a:p>
          <a:p>
            <a:pPr algn="ctr">
              <a:lnSpc>
                <a:spcPts val="3359"/>
              </a:lnSpc>
            </a:pPr>
            <a:r>
              <a:rPr lang="en-US" sz="2400" spc="-48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L.Pay를 사용하는 고객의 수가 많았음.</a:t>
            </a:r>
          </a:p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399" spc="-47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(1: offline / 2: online)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67666" y="733425"/>
            <a:ext cx="2696177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EDA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45605" y="2171550"/>
            <a:ext cx="9976054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LPOINT_BIG_COMP_06_LPAY.csv - L.Pay 이용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750155" y="3009368"/>
            <a:ext cx="1272423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472802" y="6270606"/>
            <a:ext cx="554707" cy="285674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2750155" y="3081636"/>
            <a:ext cx="12724232" cy="54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주제</a:t>
            </a:r>
            <a:r>
              <a:rPr lang="en-US" sz="320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20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선정</a:t>
            </a:r>
            <a:r>
              <a:rPr lang="en-US" sz="320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20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이유</a:t>
            </a:r>
            <a:endParaRPr lang="en-US" sz="3200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750155" y="3895706"/>
            <a:ext cx="12724232" cy="1463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874"/>
              </a:lnSpc>
              <a:buFont typeface="Arial"/>
              <a:buChar char="•"/>
            </a:pP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유통사와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제휴사의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전체적인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정보에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따르면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온라인보다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오프라인을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이용하는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고객이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더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많았으나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L.Pay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고객은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온라인에서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L.Pay를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이용하는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경우가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더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많았다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pPr marL="539749" lvl="1" indent="-269875">
              <a:lnSpc>
                <a:spcPts val="3874"/>
              </a:lnSpc>
              <a:buFont typeface="Arial"/>
              <a:buChar char="•"/>
            </a:pP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L.Pay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중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비제휴사에서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L.Pay를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이용하는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고객의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비율이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두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번째로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많았다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7666" y="733425"/>
            <a:ext cx="2696177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EDA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228529" y="6014617"/>
            <a:ext cx="12724232" cy="126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15"/>
              </a:lnSpc>
            </a:pP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이를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바탕으로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엘포인트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온라인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마케팅을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통해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롯데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멤버스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제휴사에서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엘페이를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더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많이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이용할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수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있도록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전략을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세우고자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300" spc="-8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한다</a:t>
            </a:r>
            <a:r>
              <a:rPr lang="en-US" sz="3300" spc="-8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8061530" y="5160419"/>
          <a:ext cx="3800977" cy="3768725"/>
        </p:xfrm>
        <a:graphic>
          <a:graphicData uri="http://schemas.openxmlformats.org/drawingml/2006/table">
            <a:tbl>
              <a:tblPr/>
              <a:tblGrid>
                <a:gridCol w="2558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0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53745"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ea typeface="휴먼모음T" panose="02030504000101010101" pitchFamily="18" charset="-127"/>
                        </a:rPr>
                        <a:t>구매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ea typeface="휴먼모음T" panose="02030504000101010101" pitchFamily="18" charset="-127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ea typeface="휴먼모음T" panose="02030504000101010101" pitchFamily="18" charset="-127"/>
                        </a:rPr>
                        <a:t>금액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ea typeface="휴먼모음T" panose="02030504000101010101" pitchFamily="18" charset="-127"/>
                        </a:rPr>
                        <a:t>등급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3745"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휴먼모음T" panose="02030504000101010101" pitchFamily="18" charset="-127"/>
                        </a:rPr>
                        <a:t>10원 ~ 400만 원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휴먼모음T" panose="02030504000101010101" pitchFamily="18" charset="-127"/>
                        </a:rPr>
                        <a:t>General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3745"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휴먼모음T" panose="02030504000101010101" pitchFamily="18" charset="-127"/>
                        </a:rPr>
                        <a:t>400만 원 ~ 2000만 원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휴먼모음T" panose="02030504000101010101" pitchFamily="18" charset="-127"/>
                        </a:rPr>
                        <a:t>VIP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3745"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휴먼모음T" panose="02030504000101010101" pitchFamily="18" charset="-127"/>
                        </a:rPr>
                        <a:t>2000만 원 ~ 1억 원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휴먼모음T" panose="02030504000101010101" pitchFamily="18" charset="-127"/>
                        </a:rPr>
                        <a:t>MVG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3745"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휴먼모음T" panose="02030504000101010101" pitchFamily="18" charset="-127"/>
                        </a:rPr>
                        <a:t>1억 원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휴먼모음T" panose="02030504000101010101" pitchFamily="18" charset="-127"/>
                        </a:rPr>
                        <a:t>이상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휴먼모음T" panose="02030504000101010101" pitchFamily="18" charset="-127"/>
                        </a:rPr>
                        <a:t>LENITH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AB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45605" y="5233251"/>
            <a:ext cx="5900071" cy="3695893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576882" y="5143500"/>
            <a:ext cx="2695537" cy="3785644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445605" y="3052930"/>
            <a:ext cx="6008626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 등급(grade) Feature 생성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45605" y="3628984"/>
            <a:ext cx="12727595" cy="1389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20"/>
              </a:lnSpc>
            </a:pP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고객마다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총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금액의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편차가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큼. (그림1)</a:t>
            </a:r>
          </a:p>
          <a:p>
            <a:pPr>
              <a:lnSpc>
                <a:spcPts val="3720"/>
              </a:lnSpc>
            </a:pP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--&gt;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고객을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금액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별로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그룹화하여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마케팅할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필요가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있다고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판단</a:t>
            </a:r>
            <a:endParaRPr lang="en-US" sz="2400" spc="-60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lnSpc>
                <a:spcPts val="3720"/>
              </a:lnSpc>
            </a:pP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고객이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유통사와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제휴사에서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소비한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금액의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총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액수를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기준으로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고객의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등급을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나눔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 (그림2)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67666" y="733425"/>
            <a:ext cx="3960869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MODEL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45605" y="2171550"/>
            <a:ext cx="791738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파생변수 생성 (1, 2, 3번 데이터셋 사용)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144000" y="10066715"/>
            <a:ext cx="9105990" cy="440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20"/>
              </a:lnSpc>
            </a:pP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참고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사이트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: https://www.lotteshopping.com/vipBenefit/selectionCriteria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778080" y="8943232"/>
            <a:ext cx="2293139" cy="440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</a:pP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&lt;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등급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별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수&gt;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504841" y="8954453"/>
            <a:ext cx="4247387" cy="440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</a:pP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그림1. &lt;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고객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별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구매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총액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분포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481361" y="8943232"/>
            <a:ext cx="2961313" cy="440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</a:pP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그림2. &lt;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등급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00" spc="-60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기준</a:t>
            </a:r>
            <a:r>
              <a:rPr lang="en-US" sz="2400" spc="-60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667666" y="733425"/>
            <a:ext cx="3960869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MODEL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45605" y="2171550"/>
            <a:ext cx="791738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모델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설명</a:t>
            </a:r>
            <a:endParaRPr lang="en-US" sz="3600" spc="-72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3105155"/>
            <a:ext cx="16230600" cy="6463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 고객 번호 입력 (해당 고객이 접속한 경우를 가정)</a:t>
            </a:r>
          </a:p>
          <a:p>
            <a:pPr>
              <a:lnSpc>
                <a:spcPts val="3220"/>
              </a:lnSpc>
            </a:pPr>
            <a:endParaRPr lang="en-US" sz="300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647702" lvl="1" indent="-32385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신규 고객일 경우</a:t>
            </a: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    1) 고객의 나이대와 성별 입력 (실제로는 입력되어있는 고객 정보에서 가져오기 or 크롤링)</a:t>
            </a: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    2) 고객과 같은 나이대와 성별을 이루는 고객군의 구매 내역 분석</a:t>
            </a: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    3) 해당 고객군이 현재까지 가장 많이 구매한 중분류 품목 3개 제시</a:t>
            </a: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    4) 각각의 카테고리 안에서 해당 고객군이 가장 많이 구매한 소분류 품목 최대 5개 제시</a:t>
            </a:r>
          </a:p>
          <a:p>
            <a:pPr>
              <a:lnSpc>
                <a:spcPts val="2800"/>
              </a:lnSpc>
            </a:pPr>
            <a:endParaRPr lang="en-US" sz="260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2.  기존 고객일 경우</a:t>
            </a: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    1) 고객의 현재까지 구매내역 분석  </a:t>
            </a: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        (개수에 따른 가중치를 둠으로써 더 많이 구매한 상품일수록 더 많이 반영될 수 있도록 함)</a:t>
            </a: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    2) 해당 고객이 현재까지 가장 많이 구매한 중분류 카테고리 3개 제시</a:t>
            </a: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    3) 각각의 카테고리 안에서 해당 고객이 가장 많이 구매한 소분류 품목 최대 5개 제시</a:t>
            </a:r>
          </a:p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        4) 신규 고객의 경우처럼 등급, 성별, 나이에 따른 인기 카테고리와 그 소품목 제시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67666" y="733425"/>
            <a:ext cx="4734849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MODEL</a:t>
            </a:r>
          </a:p>
        </p:txBody>
      </p:sp>
      <p:pic>
        <p:nvPicPr>
          <p:cNvPr id="7" name="KakaoTalk_20220812_231920861">
            <a:hlinkClick r:id="" action="ppaction://media"/>
            <a:extLst>
              <a:ext uri="{FF2B5EF4-FFF2-40B4-BE49-F238E27FC236}">
                <a16:creationId xmlns:a16="http://schemas.microsoft.com/office/drawing/2014/main" id="{61FAD3DC-E22B-46F9-BD2C-503E40CF6A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9934"/>
          <a:stretch/>
        </p:blipFill>
        <p:spPr>
          <a:xfrm>
            <a:off x="401091" y="3784705"/>
            <a:ext cx="17485817" cy="4648200"/>
          </a:xfrm>
          <a:prstGeom prst="rect">
            <a:avLst/>
          </a:prstGeom>
        </p:spPr>
      </p:pic>
      <p:grpSp>
        <p:nvGrpSpPr>
          <p:cNvPr id="8" name="Group 5">
            <a:extLst>
              <a:ext uri="{FF2B5EF4-FFF2-40B4-BE49-F238E27FC236}">
                <a16:creationId xmlns:a16="http://schemas.microsoft.com/office/drawing/2014/main" id="{B506B2DE-87B6-4F80-95E3-767EB278DC72}"/>
              </a:ext>
            </a:extLst>
          </p:cNvPr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CE366879-A4CE-4BB6-8C62-16BBB61A4066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sp>
        <p:nvSpPr>
          <p:cNvPr id="10" name="TextBox 8">
            <a:extLst>
              <a:ext uri="{FF2B5EF4-FFF2-40B4-BE49-F238E27FC236}">
                <a16:creationId xmlns:a16="http://schemas.microsoft.com/office/drawing/2014/main" id="{C606B182-5671-4848-B4ED-2CCC4D1B0376}"/>
              </a:ext>
            </a:extLst>
          </p:cNvPr>
          <p:cNvSpPr txBox="1"/>
          <p:nvPr/>
        </p:nvSpPr>
        <p:spPr>
          <a:xfrm>
            <a:off x="1445605" y="2171550"/>
            <a:ext cx="791738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모델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작동 영상</a:t>
            </a:r>
            <a:endParaRPr lang="en-US" sz="3600" spc="-72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0975" y="9927592"/>
            <a:ext cx="18649950" cy="718816"/>
            <a:chOff x="0" y="0"/>
            <a:chExt cx="4911921" cy="189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66430" y="3212180"/>
            <a:ext cx="12724232" cy="54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EDA 요약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66430" y="3938986"/>
            <a:ext cx="12724232" cy="1463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74"/>
              </a:lnSpc>
            </a:pPr>
            <a:r>
              <a:rPr lang="en-US" sz="2499" spc="-62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앞서 보았듯이, 오프라인 매장에서 L.Pay를 사용하는 고객의 비율이 온라인에서 L.Pay를 사용하는 고객 비율보다 더 적었다. 또한, 비제휴사에서 L.Pay를 사용하는 고객의 비율이 상당히 높았다. 이를 바탕으로 유통 및 제휴 오프라인 매장에서의 L.Pay 사용량을 늘리기 위한 마케팅 전략을 세워 보았다.</a:t>
            </a:r>
          </a:p>
        </p:txBody>
      </p:sp>
      <p:sp>
        <p:nvSpPr>
          <p:cNvPr id="7" name="AutoShape 7"/>
          <p:cNvSpPr/>
          <p:nvPr/>
        </p:nvSpPr>
        <p:spPr>
          <a:xfrm>
            <a:off x="2666430" y="3027157"/>
            <a:ext cx="13640370" cy="84587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2666430" y="6075761"/>
            <a:ext cx="12724232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 전략 개요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38400" y="6623131"/>
            <a:ext cx="13868400" cy="2964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39749" lvl="1" indent="-269875">
              <a:lnSpc>
                <a:spcPts val="3874"/>
              </a:lnSpc>
              <a:buFont typeface="Arial"/>
              <a:buChar char="•"/>
            </a:pP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모바일에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&lt;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엘포인트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어플리케이션을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설치하면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L.Pay를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간편하게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사용할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수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있다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따라서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오프라인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매장에서도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&lt;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엘포인트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어플리케이션을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통해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L.Pay를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쉽게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사용할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수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있도록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오프라인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매장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계산대에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&lt;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엘포인트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설치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QR코드를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배치한다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 </a:t>
            </a:r>
          </a:p>
          <a:p>
            <a:pPr marL="539749" lvl="1" indent="-269875">
              <a:lnSpc>
                <a:spcPts val="3874"/>
              </a:lnSpc>
              <a:buFont typeface="Arial"/>
              <a:buChar char="•"/>
            </a:pP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뿐만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아니라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&lt;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엘포인트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어플리케이션을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설치하게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함으로써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&lt;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엘포인트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어플리케이션에서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광고하고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있는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혜택과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추천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서비스를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사용하도록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하는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효과도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기대해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볼 수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있다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pPr marL="539749" lvl="1" indent="-269875">
              <a:lnSpc>
                <a:spcPts val="3874"/>
              </a:lnSpc>
              <a:buFont typeface="Arial"/>
              <a:buChar char="•"/>
            </a:pP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&lt;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엘포인트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&gt;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어플리케이션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사용에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따른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효과를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극대화하기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위해서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다음과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같은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전략을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세워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2499" spc="-6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보았다</a:t>
            </a:r>
            <a:r>
              <a:rPr lang="en-US" sz="2499" spc="-6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</p:txBody>
      </p:sp>
      <p:sp>
        <p:nvSpPr>
          <p:cNvPr id="10" name="AutoShape 10"/>
          <p:cNvSpPr/>
          <p:nvPr/>
        </p:nvSpPr>
        <p:spPr>
          <a:xfrm>
            <a:off x="2666430" y="5733511"/>
            <a:ext cx="13487970" cy="9526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667666" y="733425"/>
            <a:ext cx="6412353" cy="101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25"/>
              </a:lnSpc>
            </a:pPr>
            <a:r>
              <a:rPr lang="en-US" sz="8500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</a:t>
            </a:r>
            <a:r>
              <a:rPr lang="en-US" sz="8500" dirty="0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8500" dirty="0" err="1">
                <a:solidFill>
                  <a:srgbClr val="704F4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전략</a:t>
            </a:r>
            <a:endParaRPr lang="en-US" sz="8500" dirty="0">
              <a:solidFill>
                <a:srgbClr val="704F48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704850" y="2290612"/>
            <a:ext cx="323850" cy="323850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AB9696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445605" y="2171550"/>
            <a:ext cx="388433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  <a:spcBef>
                <a:spcPct val="0"/>
              </a:spcBef>
            </a:pP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마케팅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전략</a:t>
            </a:r>
            <a:r>
              <a:rPr lang="en-US" sz="3600" spc="-72" dirty="0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sz="3600" spc="-72" dirty="0" err="1">
                <a:solidFill>
                  <a:srgbClr val="66565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설명</a:t>
            </a:r>
            <a:endParaRPr lang="en-US" sz="3600" spc="-72" dirty="0">
              <a:solidFill>
                <a:srgbClr val="66565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1239</Words>
  <Application>Microsoft Office PowerPoint</Application>
  <PresentationFormat>사용자 지정</PresentationFormat>
  <Paragraphs>137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Arial</vt:lpstr>
      <vt:lpstr>Calibri</vt:lpstr>
      <vt:lpstr>휴먼모음T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DSLR 분석보고서</dc:title>
  <cp:lastModifiedBy>Choi Yoon Seon</cp:lastModifiedBy>
  <cp:revision>7</cp:revision>
  <dcterms:created xsi:type="dcterms:W3CDTF">2006-08-16T00:00:00Z</dcterms:created>
  <dcterms:modified xsi:type="dcterms:W3CDTF">2022-08-12T14:47:48Z</dcterms:modified>
  <dc:identifier>DAFIV_mJFyM</dc:identifier>
</cp:coreProperties>
</file>

<file path=docProps/thumbnail.jpeg>
</file>